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9" r:id="rId2"/>
    <p:sldId id="257" r:id="rId3"/>
    <p:sldId id="264" r:id="rId4"/>
    <p:sldId id="266" r:id="rId5"/>
    <p:sldId id="268" r:id="rId6"/>
    <p:sldId id="260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9966FF"/>
    <a:srgbClr val="CCECFF"/>
    <a:srgbClr val="99FF99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59" autoAdjust="0"/>
    <p:restoredTop sz="90929"/>
  </p:normalViewPr>
  <p:slideViewPr>
    <p:cSldViewPr>
      <p:cViewPr>
        <p:scale>
          <a:sx n="100" d="100"/>
          <a:sy n="100" d="100"/>
        </p:scale>
        <p:origin x="-5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8" d="100"/>
          <a:sy n="28" d="100"/>
        </p:scale>
        <p:origin x="-1266" y="-72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78"/>
      <c:rotY val="20"/>
      <c:depthPercent val="2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6190476190476239E-2"/>
          <c:y val="4.3165467625899304E-2"/>
          <c:w val="0.74444444444444491"/>
          <c:h val="0.8177458033573147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rgbClr val="00CC99"/>
            </a:solidFill>
            <a:ln w="862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chemeClr val="accent2"/>
            </a:solidFill>
            <a:ln w="862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North</c:v>
                </c:pt>
              </c:strCache>
            </c:strRef>
          </c:tx>
          <c:spPr>
            <a:solidFill>
              <a:srgbClr val="CCCCFF">
                <a:alpha val="24000"/>
              </a:srgbClr>
            </a:solidFill>
            <a:ln w="862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72772352"/>
        <c:axId val="183375744"/>
        <c:axId val="0"/>
      </c:bar3DChart>
      <c:catAx>
        <c:axId val="17277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15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2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33757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3375744"/>
        <c:scaling>
          <c:orientation val="minMax"/>
        </c:scaling>
        <c:delete val="0"/>
        <c:axPos val="l"/>
        <c:majorGridlines>
          <c:spPr>
            <a:ln w="2155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15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2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2772352"/>
        <c:crosses val="autoZero"/>
        <c:crossBetween val="between"/>
      </c:valAx>
      <c:spPr>
        <a:noFill/>
        <a:ln w="17240">
          <a:noFill/>
        </a:ln>
      </c:spPr>
    </c:plotArea>
    <c:legend>
      <c:legendPos val="r"/>
      <c:layout>
        <c:manualLayout>
          <c:xMode val="edge"/>
          <c:yMode val="edge"/>
          <c:x val="0.83174603174603179"/>
          <c:y val="0.36690647482014416"/>
          <c:w val="0.1587301587301588"/>
          <c:h val="0.25419664268585135"/>
        </c:manualLayout>
      </c:layout>
      <c:overlay val="0"/>
      <c:spPr>
        <a:noFill/>
        <a:ln w="2155">
          <a:solidFill>
            <a:schemeClr val="tx1"/>
          </a:solidFill>
          <a:prstDash val="solid"/>
        </a:ln>
      </c:spPr>
      <c:txPr>
        <a:bodyPr/>
        <a:lstStyle/>
        <a:p>
          <a:pPr>
            <a:defRPr sz="1123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2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1st qtr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East</c:v>
                </c:pt>
                <c:pt idx="1">
                  <c:v>West</c:v>
                </c:pt>
                <c:pt idx="2">
                  <c:v>North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30.6</c:v>
                </c:pt>
                <c:pt idx="2">
                  <c:v>45.9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2nd qtr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East</c:v>
                </c:pt>
                <c:pt idx="1">
                  <c:v>West</c:v>
                </c:pt>
                <c:pt idx="2">
                  <c:v>North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27.4</c:v>
                </c:pt>
                <c:pt idx="1">
                  <c:v>38.6</c:v>
                </c:pt>
                <c:pt idx="2">
                  <c:v>46.9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3rd qtr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3"/>
                <c:pt idx="0">
                  <c:v>East</c:v>
                </c:pt>
                <c:pt idx="1">
                  <c:v>West</c:v>
                </c:pt>
                <c:pt idx="2">
                  <c:v>North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90</c:v>
                </c:pt>
                <c:pt idx="1">
                  <c:v>34.6</c:v>
                </c:pt>
                <c:pt idx="2">
                  <c:v>45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4th qtr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East</c:v>
                </c:pt>
                <c:pt idx="1">
                  <c:v>West</c:v>
                </c:pt>
                <c:pt idx="2">
                  <c:v>North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31.6</c:v>
                </c:pt>
                <c:pt idx="2">
                  <c:v>43.9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095552"/>
        <c:axId val="173097344"/>
      </c:barChart>
      <c:catAx>
        <c:axId val="1730955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73097344"/>
        <c:crosses val="autoZero"/>
        <c:auto val="1"/>
        <c:lblAlgn val="ctr"/>
        <c:lblOffset val="100"/>
        <c:noMultiLvlLbl val="0"/>
      </c:catAx>
      <c:valAx>
        <c:axId val="173097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30955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963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55" tIns="0" rIns="19355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55" tIns="0" rIns="19355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704850"/>
            <a:ext cx="4629150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6152"/>
            <a:ext cx="5140960" cy="41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51" tIns="46776" rIns="93551" bIns="467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302"/>
            <a:ext cx="3037840" cy="46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55" tIns="0" rIns="19355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2302"/>
            <a:ext cx="3037840" cy="46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55" tIns="0" rIns="19355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i="1"/>
            </a:lvl1pPr>
          </a:lstStyle>
          <a:p>
            <a:pPr>
              <a:defRPr/>
            </a:pPr>
            <a:fld id="{F33E2C49-51B1-423A-B020-D715A5680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9468E0-2616-4CA1-BC19-76F980A87FA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 cap="flat"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555E1-70D8-48FE-A372-42C80CA39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72FF8-4CEA-4509-8530-7CEA8547C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7E703-A1D2-4C03-BE67-35A87A5E45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5F7F7-0C6E-4EB2-90CD-76556F840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4382C-C1B1-41C4-A6BE-184885C5D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B5F0C-571F-4FD9-AD2A-9A83D9248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3BB9B-8F8B-408C-8185-3D6838C39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B78CE-7900-4746-B455-74DB61C55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090B6-3383-4F67-AAFE-30DC227016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C90E3-9998-468D-900C-9EB010E3D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5E852-999D-47B5-AABA-D41D5427D8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15C36-9B0F-453D-BFCD-50423B9C8D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D9C80-09D4-4B5C-AE95-2F2243034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BEFAF-EAE0-443B-8013-5B3B86E9F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>
              <a:defRPr/>
            </a:pPr>
            <a:r>
              <a:rPr lang="en-US"/>
              <a:t>Slide Show 2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6A528D16-7F32-4107-B5C6-EA00FAED7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2</a:t>
            </a: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3A303E-0D9D-4CB6-9ACD-1D2553B70B11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8435" name="AutoShape 1027"/>
          <p:cNvSpPr>
            <a:spLocks noChangeArrowheads="1"/>
          </p:cNvSpPr>
          <p:nvPr/>
        </p:nvSpPr>
        <p:spPr bwMode="auto">
          <a:xfrm>
            <a:off x="1066800" y="949325"/>
            <a:ext cx="984250" cy="679450"/>
          </a:xfrm>
          <a:prstGeom prst="star5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436" name="AutoShape 1028"/>
          <p:cNvSpPr>
            <a:spLocks noChangeArrowheads="1"/>
          </p:cNvSpPr>
          <p:nvPr/>
        </p:nvSpPr>
        <p:spPr bwMode="auto">
          <a:xfrm>
            <a:off x="6781800" y="949325"/>
            <a:ext cx="984250" cy="679450"/>
          </a:xfrm>
          <a:prstGeom prst="star5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437" name="AutoShape 1029"/>
          <p:cNvSpPr>
            <a:spLocks noChangeArrowheads="1"/>
          </p:cNvSpPr>
          <p:nvPr/>
        </p:nvSpPr>
        <p:spPr bwMode="auto">
          <a:xfrm>
            <a:off x="6664325" y="4451350"/>
            <a:ext cx="984250" cy="679450"/>
          </a:xfrm>
          <a:prstGeom prst="star5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438" name="AutoShape 1030"/>
          <p:cNvSpPr>
            <a:spLocks noChangeArrowheads="1"/>
          </p:cNvSpPr>
          <p:nvPr/>
        </p:nvSpPr>
        <p:spPr bwMode="auto">
          <a:xfrm>
            <a:off x="1336675" y="4451350"/>
            <a:ext cx="984250" cy="679450"/>
          </a:xfrm>
          <a:prstGeom prst="star5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28800" y="2057400"/>
            <a:ext cx="5029200" cy="1905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Pour">
              <a:avLst/>
            </a:prstTxWarp>
            <a:spAutoFit/>
          </a:bodyPr>
          <a:lstStyle/>
          <a:p>
            <a:pPr algn="ctr"/>
            <a:r>
              <a:rPr lang="en-US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 Company </a:t>
            </a:r>
          </a:p>
          <a:p>
            <a:pPr algn="ctr"/>
            <a:r>
              <a:rPr lang="en-US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Presents</a:t>
            </a:r>
            <a:endParaRPr lang="en-US" sz="5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2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F8EC79-ADBF-4ECA-9AED-734D2FDC67C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838200"/>
          </a:xfrm>
          <a:solidFill>
            <a:schemeClr val="accent1">
              <a:alpha val="47842"/>
            </a:schemeClr>
          </a:solidFill>
        </p:spPr>
        <p:txBody>
          <a:bodyPr/>
          <a:lstStyle/>
          <a:p>
            <a:r>
              <a:rPr lang="en-US" sz="2400" b="1" i="1" u="sng" dirty="0" smtClean="0">
                <a:solidFill>
                  <a:srgbClr val="660033"/>
                </a:solidFill>
              </a:rPr>
              <a:t>Cruise of the Year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0013"/>
            <a:ext cx="7772400" cy="4116387"/>
          </a:xfrm>
          <a:noFill/>
        </p:spPr>
        <p:txBody>
          <a:bodyPr anchorCtr="1"/>
          <a:lstStyle/>
          <a:p>
            <a:pPr>
              <a:buSzPct val="185000"/>
            </a:pPr>
            <a:r>
              <a:rPr lang="en-US" sz="2000" dirty="0" smtClean="0"/>
              <a:t>Get away from your problems</a:t>
            </a:r>
          </a:p>
          <a:p>
            <a:pPr>
              <a:buSzPct val="185000"/>
            </a:pPr>
            <a:r>
              <a:rPr lang="en-US" sz="2000" dirty="0" smtClean="0"/>
              <a:t>Seven day total</a:t>
            </a:r>
          </a:p>
          <a:p>
            <a:pPr>
              <a:buSzPct val="185000"/>
            </a:pPr>
            <a:r>
              <a:rPr lang="en-US" sz="2000" dirty="0" smtClean="0"/>
              <a:t>Greatest value for your money</a:t>
            </a:r>
          </a:p>
          <a:p>
            <a:pPr>
              <a:buSzPct val="185000"/>
            </a:pPr>
            <a:r>
              <a:rPr lang="en-US" sz="2000" dirty="0" smtClean="0"/>
              <a:t>See the Hula Girls</a:t>
            </a:r>
          </a:p>
          <a:p>
            <a:pPr>
              <a:buSzPct val="185000"/>
            </a:pPr>
            <a:endParaRPr lang="en-US" dirty="0" smtClean="0"/>
          </a:p>
          <a:p>
            <a:pPr>
              <a:buSzPct val="185000"/>
            </a:pPr>
            <a:endParaRPr lang="en-US" dirty="0" smtClean="0"/>
          </a:p>
        </p:txBody>
      </p:sp>
      <p:sp>
        <p:nvSpPr>
          <p:cNvPr id="6150" name="AutoShape 4"/>
          <p:cNvSpPr>
            <a:spLocks noChangeArrowheads="1"/>
          </p:cNvSpPr>
          <p:nvPr/>
        </p:nvSpPr>
        <p:spPr bwMode="auto">
          <a:xfrm>
            <a:off x="6934200" y="3429000"/>
            <a:ext cx="1898650" cy="12954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33400" y="3733800"/>
            <a:ext cx="984250" cy="679450"/>
          </a:xfrm>
          <a:prstGeom prst="star5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2" name="Freeform 6"/>
          <p:cNvSpPr>
            <a:spLocks/>
          </p:cNvSpPr>
          <p:nvPr/>
        </p:nvSpPr>
        <p:spPr bwMode="auto">
          <a:xfrm>
            <a:off x="685800" y="3962400"/>
            <a:ext cx="6705600" cy="1600200"/>
          </a:xfrm>
          <a:custGeom>
            <a:avLst/>
            <a:gdLst>
              <a:gd name="T0" fmla="*/ 2147483647 w 4224"/>
              <a:gd name="T1" fmla="*/ 2147483647 h 1008"/>
              <a:gd name="T2" fmla="*/ 2147483647 w 4224"/>
              <a:gd name="T3" fmla="*/ 2147483647 h 1008"/>
              <a:gd name="T4" fmla="*/ 2147483647 w 4224"/>
              <a:gd name="T5" fmla="*/ 2147483647 h 1008"/>
              <a:gd name="T6" fmla="*/ 2147483647 w 4224"/>
              <a:gd name="T7" fmla="*/ 0 h 1008"/>
              <a:gd name="T8" fmla="*/ 2147483647 w 4224"/>
              <a:gd name="T9" fmla="*/ 0 h 1008"/>
              <a:gd name="T10" fmla="*/ 2147483647 w 4224"/>
              <a:gd name="T11" fmla="*/ 2147483647 h 1008"/>
              <a:gd name="T12" fmla="*/ 0 w 4224"/>
              <a:gd name="T13" fmla="*/ 2147483647 h 1008"/>
              <a:gd name="T14" fmla="*/ 0 w 4224"/>
              <a:gd name="T15" fmla="*/ 2147483647 h 1008"/>
              <a:gd name="T16" fmla="*/ 2147483647 w 4224"/>
              <a:gd name="T17" fmla="*/ 2147483647 h 10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24"/>
              <a:gd name="T28" fmla="*/ 0 h 1008"/>
              <a:gd name="T29" fmla="*/ 4224 w 4224"/>
              <a:gd name="T30" fmla="*/ 1008 h 10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24" h="1008">
                <a:moveTo>
                  <a:pt x="408" y="792"/>
                </a:moveTo>
                <a:cubicBezTo>
                  <a:pt x="500" y="784"/>
                  <a:pt x="592" y="780"/>
                  <a:pt x="684" y="768"/>
                </a:cubicBezTo>
                <a:cubicBezTo>
                  <a:pt x="749" y="760"/>
                  <a:pt x="876" y="732"/>
                  <a:pt x="876" y="732"/>
                </a:cubicBezTo>
                <a:lnTo>
                  <a:pt x="1728" y="0"/>
                </a:lnTo>
                <a:lnTo>
                  <a:pt x="3264" y="0"/>
                </a:lnTo>
                <a:lnTo>
                  <a:pt x="4224" y="1008"/>
                </a:lnTo>
                <a:lnTo>
                  <a:pt x="0" y="960"/>
                </a:lnTo>
                <a:lnTo>
                  <a:pt x="0" y="816"/>
                </a:lnTo>
                <a:lnTo>
                  <a:pt x="408" y="79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53" name="Oval 8"/>
          <p:cNvSpPr>
            <a:spLocks noChangeArrowheads="1"/>
          </p:cNvSpPr>
          <p:nvPr/>
        </p:nvSpPr>
        <p:spPr bwMode="auto">
          <a:xfrm>
            <a:off x="2590800" y="5257800"/>
            <a:ext cx="6096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Oval 9"/>
          <p:cNvSpPr>
            <a:spLocks noChangeArrowheads="1"/>
          </p:cNvSpPr>
          <p:nvPr/>
        </p:nvSpPr>
        <p:spPr bwMode="auto">
          <a:xfrm>
            <a:off x="5638800" y="5334000"/>
            <a:ext cx="5334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Freeform 10"/>
          <p:cNvSpPr>
            <a:spLocks/>
          </p:cNvSpPr>
          <p:nvPr/>
        </p:nvSpPr>
        <p:spPr bwMode="auto">
          <a:xfrm>
            <a:off x="2971800" y="4267200"/>
            <a:ext cx="3200400" cy="533400"/>
          </a:xfrm>
          <a:custGeom>
            <a:avLst/>
            <a:gdLst>
              <a:gd name="T0" fmla="*/ 0 w 2016"/>
              <a:gd name="T1" fmla="*/ 2147483647 h 336"/>
              <a:gd name="T2" fmla="*/ 2147483647 w 2016"/>
              <a:gd name="T3" fmla="*/ 0 h 336"/>
              <a:gd name="T4" fmla="*/ 2147483647 w 2016"/>
              <a:gd name="T5" fmla="*/ 0 h 336"/>
              <a:gd name="T6" fmla="*/ 2147483647 w 2016"/>
              <a:gd name="T7" fmla="*/ 2147483647 h 336"/>
              <a:gd name="T8" fmla="*/ 0 w 2016"/>
              <a:gd name="T9" fmla="*/ 2147483647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336"/>
              <a:gd name="T17" fmla="*/ 2016 w 201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336">
                <a:moveTo>
                  <a:pt x="0" y="288"/>
                </a:moveTo>
                <a:lnTo>
                  <a:pt x="336" y="0"/>
                </a:lnTo>
                <a:lnTo>
                  <a:pt x="1728" y="0"/>
                </a:lnTo>
                <a:lnTo>
                  <a:pt x="2016" y="336"/>
                </a:lnTo>
                <a:lnTo>
                  <a:pt x="0" y="28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56" name="Line 11"/>
          <p:cNvSpPr>
            <a:spLocks noChangeShapeType="1"/>
          </p:cNvSpPr>
          <p:nvPr/>
        </p:nvSpPr>
        <p:spPr bwMode="auto">
          <a:xfrm>
            <a:off x="4038600" y="4267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12"/>
          <p:cNvSpPr>
            <a:spLocks noChangeShapeType="1"/>
          </p:cNvSpPr>
          <p:nvPr/>
        </p:nvSpPr>
        <p:spPr bwMode="auto">
          <a:xfrm>
            <a:off x="5181600" y="42672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58" name="Text Box 13"/>
          <p:cNvSpPr txBox="1">
            <a:spLocks noChangeArrowheads="1"/>
          </p:cNvSpPr>
          <p:nvPr/>
        </p:nvSpPr>
        <p:spPr bwMode="auto">
          <a:xfrm>
            <a:off x="3581400" y="5029200"/>
            <a:ext cx="16129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Why drive?</a:t>
            </a:r>
          </a:p>
        </p:txBody>
      </p:sp>
      <p:sp>
        <p:nvSpPr>
          <p:cNvPr id="6159" name="Text Box 14"/>
          <p:cNvSpPr txBox="1">
            <a:spLocks noChangeArrowheads="1"/>
          </p:cNvSpPr>
          <p:nvPr/>
        </p:nvSpPr>
        <p:spPr bwMode="auto">
          <a:xfrm rot="10800000" flipH="1">
            <a:off x="3581400" y="5562600"/>
            <a:ext cx="16129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Why drive?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2</a:t>
            </a:r>
          </a:p>
        </p:txBody>
      </p:sp>
      <p:sp>
        <p:nvSpPr>
          <p:cNvPr id="102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50CC1AE-2946-4669-ADBD-241A2FF3EF1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267200"/>
            <a:ext cx="3733800" cy="1752600"/>
          </a:xfrm>
        </p:spPr>
        <p:txBody>
          <a:bodyPr/>
          <a:lstStyle/>
          <a:p>
            <a:pPr marL="342900" indent="-342900" algn="l"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Classes at</a:t>
            </a:r>
          </a:p>
          <a:p>
            <a:pPr marL="342900" indent="-342900" algn="l"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822 Robertson Blvd.</a:t>
            </a:r>
          </a:p>
          <a:p>
            <a:pPr marL="342900" indent="-342900" algn="l"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Los Angeles</a:t>
            </a: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4495800" y="5105400"/>
            <a:ext cx="2501900" cy="984250"/>
          </a:xfrm>
          <a:prstGeom prst="star5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175124" y="5536498"/>
            <a:ext cx="182421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000" i="1" dirty="0">
                <a:solidFill>
                  <a:srgbClr val="FF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lbertus Xb (W1)" charset="0"/>
              </a:rPr>
              <a:t>Frank N. Stein</a:t>
            </a:r>
          </a:p>
        </p:txBody>
      </p:sp>
      <p:graphicFrame>
        <p:nvGraphicFramePr>
          <p:cNvPr id="2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211272"/>
              </p:ext>
            </p:extLst>
          </p:nvPr>
        </p:nvGraphicFramePr>
        <p:xfrm>
          <a:off x="2260600" y="812800"/>
          <a:ext cx="6375400" cy="2659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533400" y="914400"/>
            <a:ext cx="1447800" cy="2514600"/>
          </a:xfrm>
          <a:prstGeom prst="cube">
            <a:avLst>
              <a:gd name="adj" fmla="val 322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2075" tIns="46038" rIns="92075" bIns="46038" anchor="ctr"/>
          <a:lstStyle/>
          <a:p>
            <a:pPr algn="ctr" eaLnBrk="0" hangingPunct="0">
              <a:defRPr/>
            </a:pPr>
            <a:r>
              <a:rPr lang="en-US"/>
              <a:t>U.S.A.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629968"/>
              </p:ext>
            </p:extLst>
          </p:nvPr>
        </p:nvGraphicFramePr>
        <p:xfrm>
          <a:off x="3733800" y="4000500"/>
          <a:ext cx="3048000" cy="647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1st Qtr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2nd Qtr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3rd Qtr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4th Qtr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East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20.4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27.4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90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20.4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West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30.6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38.6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34.6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31.6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North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45.9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46.9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45</a:t>
                      </a:r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43.9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7600" y="3505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Don’t type this data in presentation. </a:t>
            </a:r>
          </a:p>
          <a:p>
            <a:r>
              <a:rPr lang="en-US" sz="1200" dirty="0" smtClean="0"/>
              <a:t>Use the following data to create the char above.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reeching Brakes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2</a:t>
            </a:r>
          </a:p>
        </p:txBody>
      </p:sp>
      <p:sp>
        <p:nvSpPr>
          <p:cNvPr id="71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81DE88-F8A9-4876-A20E-004D0A0A0C4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1371600" y="2133600"/>
            <a:ext cx="2895600" cy="3429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47650"/>
            <a:ext cx="7772400" cy="116205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helleyVolante BT" pitchFamily="66" charset="0"/>
              </a:rPr>
              <a:t>Lovely Hula Hands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US" sz="2000" dirty="0" smtClean="0">
                <a:latin typeface="Adobe Arabic" pitchFamily="18" charset="-78"/>
                <a:ea typeface="Adobe Myungjo Std M" pitchFamily="18" charset="-128"/>
                <a:cs typeface="Adobe Arabic" pitchFamily="18" charset="-78"/>
              </a:rPr>
              <a:t>The first time </a:t>
            </a:r>
          </a:p>
          <a:p>
            <a:pPr algn="ctr">
              <a:buFontTx/>
              <a:buNone/>
              <a:defRPr/>
            </a:pPr>
            <a:r>
              <a:rPr lang="en-US" sz="2000" dirty="0" smtClean="0">
                <a:latin typeface="Adobe Arabic" pitchFamily="18" charset="-78"/>
                <a:ea typeface="Adobe Myungjo Std M" pitchFamily="18" charset="-128"/>
                <a:cs typeface="Adobe Arabic" pitchFamily="18" charset="-78"/>
              </a:rPr>
              <a:t>I stepped off </a:t>
            </a:r>
          </a:p>
          <a:p>
            <a:pPr algn="ctr">
              <a:buFontTx/>
              <a:buNone/>
              <a:defRPr/>
            </a:pPr>
            <a:r>
              <a:rPr lang="en-US" sz="2000" dirty="0" smtClean="0">
                <a:latin typeface="Adobe Arabic" pitchFamily="18" charset="-78"/>
                <a:ea typeface="Adobe Myungjo Std M" pitchFamily="18" charset="-128"/>
                <a:cs typeface="Adobe Arabic" pitchFamily="18" charset="-78"/>
              </a:rPr>
              <a:t>that plane and </a:t>
            </a:r>
          </a:p>
          <a:p>
            <a:pPr algn="ctr">
              <a:buFontTx/>
              <a:buNone/>
              <a:defRPr/>
            </a:pPr>
            <a:r>
              <a:rPr lang="en-US" sz="2000" dirty="0" smtClean="0">
                <a:latin typeface="Adobe Arabic" pitchFamily="18" charset="-78"/>
                <a:ea typeface="Adobe Myungjo Std M" pitchFamily="18" charset="-128"/>
                <a:cs typeface="Adobe Arabic" pitchFamily="18" charset="-78"/>
              </a:rPr>
              <a:t>saw real hula girls </a:t>
            </a:r>
          </a:p>
          <a:p>
            <a:pPr algn="ctr">
              <a:buFontTx/>
              <a:buNone/>
              <a:defRPr/>
            </a:pPr>
            <a:r>
              <a:rPr lang="en-US" sz="2000" dirty="0" smtClean="0">
                <a:latin typeface="Adobe Arabic" pitchFamily="18" charset="-78"/>
                <a:ea typeface="Adobe Myungjo Std M" pitchFamily="18" charset="-128"/>
                <a:cs typeface="Adobe Arabic" pitchFamily="18" charset="-78"/>
              </a:rPr>
              <a:t>in grass skirts, </a:t>
            </a:r>
          </a:p>
          <a:p>
            <a:pPr algn="ctr">
              <a:buFontTx/>
              <a:buNone/>
              <a:defRPr/>
            </a:pPr>
            <a:r>
              <a:rPr lang="en-US" sz="2000" dirty="0" smtClean="0">
                <a:latin typeface="Adobe Arabic" pitchFamily="18" charset="-78"/>
                <a:ea typeface="Adobe Myungjo Std M" pitchFamily="18" charset="-128"/>
                <a:cs typeface="Adobe Arabic" pitchFamily="18" charset="-78"/>
              </a:rPr>
              <a:t>Hawaii,1959.</a:t>
            </a:r>
          </a:p>
          <a:p>
            <a:pPr algn="ctr">
              <a:buFontTx/>
              <a:buNone/>
              <a:defRPr/>
            </a:pPr>
            <a:r>
              <a:rPr lang="en-US" sz="2000" i="1" dirty="0" smtClean="0">
                <a:latin typeface="Adobe Arabic" pitchFamily="18" charset="-78"/>
                <a:ea typeface="Adobe Myungjo Std M" pitchFamily="18" charset="-128"/>
                <a:cs typeface="Adobe Arabic" pitchFamily="18" charset="-78"/>
              </a:rPr>
              <a:t>Frank N. Stein</a:t>
            </a:r>
          </a:p>
        </p:txBody>
      </p:sp>
      <p:grpSp>
        <p:nvGrpSpPr>
          <p:cNvPr id="7175" name="Group 17"/>
          <p:cNvGrpSpPr>
            <a:grpSpLocks/>
          </p:cNvGrpSpPr>
          <p:nvPr/>
        </p:nvGrpSpPr>
        <p:grpSpPr bwMode="auto">
          <a:xfrm>
            <a:off x="2052638" y="2765425"/>
            <a:ext cx="1525587" cy="2338388"/>
            <a:chOff x="1200" y="1890"/>
            <a:chExt cx="961" cy="1473"/>
          </a:xfrm>
        </p:grpSpPr>
        <p:sp>
          <p:nvSpPr>
            <p:cNvPr id="7176" name="Freeform 5"/>
            <p:cNvSpPr>
              <a:spLocks/>
            </p:cNvSpPr>
            <p:nvPr/>
          </p:nvSpPr>
          <p:spPr bwMode="auto">
            <a:xfrm>
              <a:off x="1200" y="2487"/>
              <a:ext cx="961" cy="492"/>
            </a:xfrm>
            <a:custGeom>
              <a:avLst/>
              <a:gdLst>
                <a:gd name="T0" fmla="*/ 288 w 961"/>
                <a:gd name="T1" fmla="*/ 70 h 492"/>
                <a:gd name="T2" fmla="*/ 0 w 961"/>
                <a:gd name="T3" fmla="*/ 455 h 492"/>
                <a:gd name="T4" fmla="*/ 960 w 961"/>
                <a:gd name="T5" fmla="*/ 491 h 492"/>
                <a:gd name="T6" fmla="*/ 528 w 961"/>
                <a:gd name="T7" fmla="*/ 0 h 492"/>
                <a:gd name="T8" fmla="*/ 288 w 961"/>
                <a:gd name="T9" fmla="*/ 70 h 4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1"/>
                <a:gd name="T16" fmla="*/ 0 h 492"/>
                <a:gd name="T17" fmla="*/ 961 w 961"/>
                <a:gd name="T18" fmla="*/ 492 h 4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1" h="492">
                  <a:moveTo>
                    <a:pt x="288" y="70"/>
                  </a:moveTo>
                  <a:lnTo>
                    <a:pt x="0" y="455"/>
                  </a:lnTo>
                  <a:lnTo>
                    <a:pt x="960" y="491"/>
                  </a:lnTo>
                  <a:lnTo>
                    <a:pt x="528" y="0"/>
                  </a:lnTo>
                  <a:lnTo>
                    <a:pt x="288" y="7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rnd">
              <a:solidFill>
                <a:schemeClr val="bg1">
                  <a:lumMod val="75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77" name="Group 16"/>
            <p:cNvGrpSpPr>
              <a:grpSpLocks/>
            </p:cNvGrpSpPr>
            <p:nvPr/>
          </p:nvGrpSpPr>
          <p:grpSpPr bwMode="auto">
            <a:xfrm>
              <a:off x="1296" y="1890"/>
              <a:ext cx="768" cy="1473"/>
              <a:chOff x="1296" y="1890"/>
              <a:chExt cx="768" cy="1473"/>
            </a:xfrm>
          </p:grpSpPr>
          <p:sp>
            <p:nvSpPr>
              <p:cNvPr id="7178" name="Line 6"/>
              <p:cNvSpPr>
                <a:spLocks noChangeShapeType="1"/>
              </p:cNvSpPr>
              <p:nvPr/>
            </p:nvSpPr>
            <p:spPr bwMode="auto">
              <a:xfrm flipH="1">
                <a:off x="1297" y="2944"/>
                <a:ext cx="191" cy="419"/>
              </a:xfrm>
              <a:prstGeom prst="lin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9" name="Line 7"/>
              <p:cNvSpPr>
                <a:spLocks noChangeShapeType="1"/>
              </p:cNvSpPr>
              <p:nvPr/>
            </p:nvSpPr>
            <p:spPr bwMode="auto">
              <a:xfrm>
                <a:off x="1777" y="2944"/>
                <a:ext cx="95" cy="350"/>
              </a:xfrm>
              <a:prstGeom prst="lin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0" name="Freeform 8"/>
              <p:cNvSpPr>
                <a:spLocks/>
              </p:cNvSpPr>
              <p:nvPr/>
            </p:nvSpPr>
            <p:spPr bwMode="auto">
              <a:xfrm>
                <a:off x="1392" y="2171"/>
                <a:ext cx="337" cy="352"/>
              </a:xfrm>
              <a:custGeom>
                <a:avLst/>
                <a:gdLst>
                  <a:gd name="T0" fmla="*/ 144 w 337"/>
                  <a:gd name="T1" fmla="*/ 351 h 352"/>
                  <a:gd name="T2" fmla="*/ 0 w 337"/>
                  <a:gd name="T3" fmla="*/ 0 h 352"/>
                  <a:gd name="T4" fmla="*/ 336 w 337"/>
                  <a:gd name="T5" fmla="*/ 0 h 352"/>
                  <a:gd name="T6" fmla="*/ 288 w 337"/>
                  <a:gd name="T7" fmla="*/ 315 h 352"/>
                  <a:gd name="T8" fmla="*/ 144 w 337"/>
                  <a:gd name="T9" fmla="*/ 351 h 3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7"/>
                  <a:gd name="T16" fmla="*/ 0 h 352"/>
                  <a:gd name="T17" fmla="*/ 337 w 337"/>
                  <a:gd name="T18" fmla="*/ 352 h 3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7" h="352">
                    <a:moveTo>
                      <a:pt x="144" y="351"/>
                    </a:moveTo>
                    <a:lnTo>
                      <a:pt x="0" y="0"/>
                    </a:lnTo>
                    <a:lnTo>
                      <a:pt x="336" y="0"/>
                    </a:lnTo>
                    <a:lnTo>
                      <a:pt x="288" y="315"/>
                    </a:lnTo>
                    <a:lnTo>
                      <a:pt x="144" y="351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1" name="Oval 9"/>
              <p:cNvSpPr>
                <a:spLocks noChangeArrowheads="1"/>
              </p:cNvSpPr>
              <p:nvPr/>
            </p:nvSpPr>
            <p:spPr bwMode="auto">
              <a:xfrm>
                <a:off x="1444" y="1930"/>
                <a:ext cx="184" cy="202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2" name="Freeform 10"/>
              <p:cNvSpPr>
                <a:spLocks/>
              </p:cNvSpPr>
              <p:nvPr/>
            </p:nvSpPr>
            <p:spPr bwMode="auto">
              <a:xfrm>
                <a:off x="1296" y="1890"/>
                <a:ext cx="481" cy="247"/>
              </a:xfrm>
              <a:custGeom>
                <a:avLst/>
                <a:gdLst>
                  <a:gd name="T0" fmla="*/ 240 w 481"/>
                  <a:gd name="T1" fmla="*/ 70 h 247"/>
                  <a:gd name="T2" fmla="*/ 144 w 481"/>
                  <a:gd name="T3" fmla="*/ 246 h 247"/>
                  <a:gd name="T4" fmla="*/ 0 w 481"/>
                  <a:gd name="T5" fmla="*/ 210 h 247"/>
                  <a:gd name="T6" fmla="*/ 240 w 481"/>
                  <a:gd name="T7" fmla="*/ 0 h 247"/>
                  <a:gd name="T8" fmla="*/ 336 w 481"/>
                  <a:gd name="T9" fmla="*/ 35 h 247"/>
                  <a:gd name="T10" fmla="*/ 480 w 481"/>
                  <a:gd name="T11" fmla="*/ 246 h 247"/>
                  <a:gd name="T12" fmla="*/ 336 w 481"/>
                  <a:gd name="T13" fmla="*/ 210 h 247"/>
                  <a:gd name="T14" fmla="*/ 240 w 481"/>
                  <a:gd name="T15" fmla="*/ 70 h 2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1"/>
                  <a:gd name="T25" fmla="*/ 0 h 247"/>
                  <a:gd name="T26" fmla="*/ 481 w 481"/>
                  <a:gd name="T27" fmla="*/ 247 h 2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1" h="247">
                    <a:moveTo>
                      <a:pt x="240" y="70"/>
                    </a:moveTo>
                    <a:lnTo>
                      <a:pt x="144" y="246"/>
                    </a:lnTo>
                    <a:lnTo>
                      <a:pt x="0" y="210"/>
                    </a:lnTo>
                    <a:lnTo>
                      <a:pt x="240" y="0"/>
                    </a:lnTo>
                    <a:lnTo>
                      <a:pt x="336" y="35"/>
                    </a:lnTo>
                    <a:lnTo>
                      <a:pt x="480" y="246"/>
                    </a:lnTo>
                    <a:lnTo>
                      <a:pt x="336" y="210"/>
                    </a:lnTo>
                    <a:lnTo>
                      <a:pt x="240" y="7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3" name="Arc 11"/>
              <p:cNvSpPr>
                <a:spLocks/>
              </p:cNvSpPr>
              <p:nvPr/>
            </p:nvSpPr>
            <p:spPr bwMode="auto">
              <a:xfrm>
                <a:off x="1392" y="1962"/>
                <a:ext cx="576" cy="281"/>
              </a:xfrm>
              <a:custGeom>
                <a:avLst/>
                <a:gdLst>
                  <a:gd name="T0" fmla="*/ 0 w 21600"/>
                  <a:gd name="T1" fmla="*/ 0 h 21677"/>
                  <a:gd name="T2" fmla="*/ 0 w 21600"/>
                  <a:gd name="T3" fmla="*/ 0 h 21677"/>
                  <a:gd name="T4" fmla="*/ 0 w 21600"/>
                  <a:gd name="T5" fmla="*/ 0 h 2167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77"/>
                  <a:gd name="T11" fmla="*/ 21600 w 21600"/>
                  <a:gd name="T12" fmla="*/ 21677 h 216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77" fill="none" extrusionOk="0">
                    <a:moveTo>
                      <a:pt x="21599" y="0"/>
                    </a:moveTo>
                    <a:cubicBezTo>
                      <a:pt x="21599" y="25"/>
                      <a:pt x="21600" y="51"/>
                      <a:pt x="21600" y="77"/>
                    </a:cubicBezTo>
                    <a:cubicBezTo>
                      <a:pt x="21600" y="12006"/>
                      <a:pt x="11929" y="21676"/>
                      <a:pt x="0" y="21677"/>
                    </a:cubicBezTo>
                  </a:path>
                  <a:path w="21600" h="21677" stroke="0" extrusionOk="0">
                    <a:moveTo>
                      <a:pt x="21599" y="0"/>
                    </a:moveTo>
                    <a:cubicBezTo>
                      <a:pt x="21599" y="25"/>
                      <a:pt x="21600" y="51"/>
                      <a:pt x="21600" y="77"/>
                    </a:cubicBezTo>
                    <a:cubicBezTo>
                      <a:pt x="21600" y="12006"/>
                      <a:pt x="11929" y="21676"/>
                      <a:pt x="0" y="21677"/>
                    </a:cubicBezTo>
                    <a:lnTo>
                      <a:pt x="0" y="77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4" name="Arc 12"/>
              <p:cNvSpPr>
                <a:spLocks/>
              </p:cNvSpPr>
              <p:nvPr/>
            </p:nvSpPr>
            <p:spPr bwMode="auto">
              <a:xfrm>
                <a:off x="1488" y="2032"/>
                <a:ext cx="576" cy="281"/>
              </a:xfrm>
              <a:custGeom>
                <a:avLst/>
                <a:gdLst>
                  <a:gd name="T0" fmla="*/ 0 w 21600"/>
                  <a:gd name="T1" fmla="*/ 0 h 21677"/>
                  <a:gd name="T2" fmla="*/ 0 w 21600"/>
                  <a:gd name="T3" fmla="*/ 0 h 21677"/>
                  <a:gd name="T4" fmla="*/ 0 w 21600"/>
                  <a:gd name="T5" fmla="*/ 0 h 2167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77"/>
                  <a:gd name="T11" fmla="*/ 21600 w 21600"/>
                  <a:gd name="T12" fmla="*/ 21677 h 216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77" fill="none" extrusionOk="0">
                    <a:moveTo>
                      <a:pt x="21599" y="0"/>
                    </a:moveTo>
                    <a:cubicBezTo>
                      <a:pt x="21599" y="25"/>
                      <a:pt x="21600" y="51"/>
                      <a:pt x="21600" y="77"/>
                    </a:cubicBezTo>
                    <a:cubicBezTo>
                      <a:pt x="21600" y="12006"/>
                      <a:pt x="11929" y="21676"/>
                      <a:pt x="0" y="21677"/>
                    </a:cubicBezTo>
                  </a:path>
                  <a:path w="21600" h="21677" stroke="0" extrusionOk="0">
                    <a:moveTo>
                      <a:pt x="21599" y="0"/>
                    </a:moveTo>
                    <a:cubicBezTo>
                      <a:pt x="21599" y="25"/>
                      <a:pt x="21600" y="51"/>
                      <a:pt x="21600" y="77"/>
                    </a:cubicBezTo>
                    <a:cubicBezTo>
                      <a:pt x="21600" y="12006"/>
                      <a:pt x="11929" y="21676"/>
                      <a:pt x="0" y="21677"/>
                    </a:cubicBezTo>
                    <a:lnTo>
                      <a:pt x="0" y="77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5" name="Freeform 13"/>
              <p:cNvSpPr>
                <a:spLocks/>
              </p:cNvSpPr>
              <p:nvPr/>
            </p:nvSpPr>
            <p:spPr bwMode="auto">
              <a:xfrm>
                <a:off x="1488" y="2206"/>
                <a:ext cx="241" cy="106"/>
              </a:xfrm>
              <a:custGeom>
                <a:avLst/>
                <a:gdLst>
                  <a:gd name="T0" fmla="*/ 0 w 241"/>
                  <a:gd name="T1" fmla="*/ 105 h 106"/>
                  <a:gd name="T2" fmla="*/ 240 w 241"/>
                  <a:gd name="T3" fmla="*/ 105 h 106"/>
                  <a:gd name="T4" fmla="*/ 240 w 241"/>
                  <a:gd name="T5" fmla="*/ 0 h 106"/>
                  <a:gd name="T6" fmla="*/ 0 w 241"/>
                  <a:gd name="T7" fmla="*/ 105 h 10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1"/>
                  <a:gd name="T13" fmla="*/ 0 h 106"/>
                  <a:gd name="T14" fmla="*/ 241 w 241"/>
                  <a:gd name="T15" fmla="*/ 106 h 10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1" h="106">
                    <a:moveTo>
                      <a:pt x="0" y="105"/>
                    </a:moveTo>
                    <a:lnTo>
                      <a:pt x="240" y="105"/>
                    </a:lnTo>
                    <a:lnTo>
                      <a:pt x="240" y="0"/>
                    </a:lnTo>
                    <a:lnTo>
                      <a:pt x="0" y="105"/>
                    </a:lnTo>
                  </a:path>
                </a:pathLst>
              </a:custGeom>
              <a:solidFill>
                <a:schemeClr val="accent2"/>
              </a:solidFill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6" name="Oval 14"/>
              <p:cNvSpPr>
                <a:spLocks noChangeArrowheads="1"/>
              </p:cNvSpPr>
              <p:nvPr/>
            </p:nvSpPr>
            <p:spPr bwMode="auto">
              <a:xfrm>
                <a:off x="1540" y="2035"/>
                <a:ext cx="40" cy="27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7" name="Oval 15"/>
              <p:cNvSpPr>
                <a:spLocks noChangeArrowheads="1"/>
              </p:cNvSpPr>
              <p:nvPr/>
            </p:nvSpPr>
            <p:spPr bwMode="auto">
              <a:xfrm>
                <a:off x="1492" y="2035"/>
                <a:ext cx="40" cy="27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2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B7CFBB-8F8C-43AD-AC32-20983ABC6CF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ln cap="flat">
            <a:solidFill>
              <a:schemeClr val="tx1"/>
            </a:solidFill>
            <a:prstDash val="sysDot"/>
          </a:ln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R. Com.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Pany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Inc.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3195636098"/>
              </p:ext>
            </p:extLst>
          </p:nvPr>
        </p:nvGraphicFramePr>
        <p:xfrm>
          <a:off x="692150" y="2070100"/>
          <a:ext cx="7758113" cy="393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Organization Chart" r:id="rId3" imgW="7772400" imgH="3936960" progId="OrgPlusWOPX.4">
                  <p:embed followColorScheme="full"/>
                </p:oleObj>
              </mc:Choice>
              <mc:Fallback>
                <p:oleObj name="Organization Chart" r:id="rId3" imgW="7772400" imgH="3936960" progId="OrgPlusWOPX.4">
                  <p:embed followColorScheme="full"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2070100"/>
                        <a:ext cx="7758113" cy="3935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Cost Analysis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sz="half" idx="1"/>
          </p:nvPr>
        </p:nvSpPr>
        <p:spPr>
          <a:noFill/>
        </p:spPr>
        <p:txBody>
          <a:bodyPr/>
          <a:lstStyle/>
          <a:p>
            <a:r>
              <a:rPr lang="en-US" sz="2000" dirty="0" smtClean="0"/>
              <a:t>Point out financial benefits to the customer 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Compare cost-benefits between you and your competitors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22303195"/>
              </p:ext>
            </p:extLst>
          </p:nvPr>
        </p:nvGraphicFramePr>
        <p:xfrm>
          <a:off x="4648200" y="1981200"/>
          <a:ext cx="38100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2</a:t>
            </a:r>
          </a:p>
        </p:txBody>
      </p:sp>
      <p:sp>
        <p:nvSpPr>
          <p:cNvPr id="307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B26C41-4899-4A7C-BE57-C808501C2F1D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072062"/>
            <a:ext cx="32861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24400" y="4800986"/>
            <a:ext cx="281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Use the following data </a:t>
            </a:r>
            <a:r>
              <a:rPr lang="en-US" sz="1200" smtClean="0"/>
              <a:t>to create the </a:t>
            </a:r>
            <a:r>
              <a:rPr lang="en-US" sz="1200" dirty="0" smtClean="0"/>
              <a:t>chart:</a:t>
            </a:r>
            <a:endParaRPr lang="en-US" sz="12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6729</TotalTime>
  <Words>168</Words>
  <Application>Microsoft Office PowerPoint</Application>
  <PresentationFormat>On-screen Show (4:3)</PresentationFormat>
  <Paragraphs>62</Paragraphs>
  <Slides>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Default Design</vt:lpstr>
      <vt:lpstr>Organization Chart</vt:lpstr>
      <vt:lpstr>PowerPoint Presentation</vt:lpstr>
      <vt:lpstr>Cruise of the Year</vt:lpstr>
      <vt:lpstr>PowerPoint Presentation</vt:lpstr>
      <vt:lpstr>Lovely Hula Hands</vt:lpstr>
      <vt:lpstr>R. Com. Pany. Inc.</vt:lpstr>
      <vt:lpstr>Cost 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CompuMatics</dc:creator>
  <cp:lastModifiedBy>Ken</cp:lastModifiedBy>
  <cp:revision>308</cp:revision>
  <cp:lastPrinted>2019-04-24T21:15:53Z</cp:lastPrinted>
  <dcterms:created xsi:type="dcterms:W3CDTF">1996-06-05T21:01:48Z</dcterms:created>
  <dcterms:modified xsi:type="dcterms:W3CDTF">2019-04-24T21:15:58Z</dcterms:modified>
</cp:coreProperties>
</file>